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2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9" name="Image 38"/>
          <p:cNvPicPr/>
          <p:nvPr/>
        </p:nvPicPr>
        <p:blipFill>
          <a:blip r:embed="rId2"/>
          <a:stretch/>
        </p:blipFill>
        <p:spPr>
          <a:xfrm>
            <a:off x="184500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856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9920" y="409824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920" y="1825560"/>
            <a:ext cx="38484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8560" y="4098240"/>
            <a:ext cx="788652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/>
          <p:nvPr/>
        </p:nvPicPr>
        <p:blipFill>
          <a:blip r:embed="rId14"/>
          <a:stretch/>
        </p:blipFill>
        <p:spPr>
          <a:xfrm>
            <a:off x="0" y="30960"/>
            <a:ext cx="9143640" cy="67874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34FA3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les styles du texte du masque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59A0EB0-2C93-491F-A6AF-697C643947DF}" type="datetime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24/10/2017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2E2A641-C0FB-4A99-A770-4B9FA661F17D}" type="slidenum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texte-titre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impots.gouv.fr/portail/particuli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meli.f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dn.laposte.fr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481040" y="2236320"/>
            <a:ext cx="650988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Découvrir FranceConnect </a:t>
            </a:r>
            <a:endParaRPr lang="fr-FR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FranceConnect, c’est quoi ?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628560" y="1875960"/>
            <a:ext cx="7886520" cy="439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34FA3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FranceConnect est un dispositif d’identification qui vous permet de simplifier les démarches en ligne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pratique, le bouton FranceConnect affiché sur une administration en ligne vous permet de vous y connecter, sans avoir à créer de compte sur le site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Gratuit, il s’appuie sur des comptes certifiés existants 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 ailleurs, FranceConnect agit comme un tiers de confiance entre :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alibri"/>
              <a:buChar char="‒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Vous, internautes majeurs cliquant sur le bouton FranceConnect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alibri"/>
              <a:buChar char="‒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Fournisseurs de Service (FS) : administrations en ligne qui peuvent profiter de la qualité de ces identités pour permettre cette fois-ci d’accéder à leurs propres services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alibri"/>
              <a:buChar char="‒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Fournisseurs d’Identité (FI) : des acteurs ayant distribué à leurs utilisateurs des identités numériques délivrées après vérification des données de leur identité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Comment ça marche ?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110880" y="3388320"/>
            <a:ext cx="2134080" cy="2127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2341440" y="3388320"/>
            <a:ext cx="2134080" cy="2127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4572000" y="3388320"/>
            <a:ext cx="2134080" cy="2127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6802560" y="3388320"/>
            <a:ext cx="2134080" cy="21276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6"/>
          <p:cNvSpPr/>
          <p:nvPr/>
        </p:nvSpPr>
        <p:spPr>
          <a:xfrm>
            <a:off x="110880" y="2941920"/>
            <a:ext cx="2134080" cy="437040"/>
          </a:xfrm>
          <a:prstGeom prst="rect">
            <a:avLst/>
          </a:prstGeom>
          <a:solidFill>
            <a:srgbClr val="034FA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7"/>
          <p:cNvSpPr/>
          <p:nvPr/>
        </p:nvSpPr>
        <p:spPr>
          <a:xfrm>
            <a:off x="2341440" y="2941920"/>
            <a:ext cx="2134080" cy="437040"/>
          </a:xfrm>
          <a:prstGeom prst="rect">
            <a:avLst/>
          </a:prstGeom>
          <a:solidFill>
            <a:srgbClr val="034FA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8"/>
          <p:cNvSpPr/>
          <p:nvPr/>
        </p:nvSpPr>
        <p:spPr>
          <a:xfrm>
            <a:off x="4572000" y="2941920"/>
            <a:ext cx="2134080" cy="437040"/>
          </a:xfrm>
          <a:prstGeom prst="rect">
            <a:avLst/>
          </a:prstGeom>
          <a:solidFill>
            <a:srgbClr val="034FA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9"/>
          <p:cNvSpPr/>
          <p:nvPr/>
        </p:nvSpPr>
        <p:spPr>
          <a:xfrm>
            <a:off x="6802560" y="2941920"/>
            <a:ext cx="2134080" cy="437040"/>
          </a:xfrm>
          <a:prstGeom prst="rect">
            <a:avLst/>
          </a:prstGeom>
          <a:solidFill>
            <a:srgbClr val="034FA3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10"/>
          <p:cNvSpPr/>
          <p:nvPr/>
        </p:nvSpPr>
        <p:spPr>
          <a:xfrm>
            <a:off x="110880" y="2983680"/>
            <a:ext cx="213408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lang="fr-F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CustomShape 11"/>
          <p:cNvSpPr/>
          <p:nvPr/>
        </p:nvSpPr>
        <p:spPr>
          <a:xfrm>
            <a:off x="2341440" y="2983680"/>
            <a:ext cx="213408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 Sélectionnez 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12"/>
          <p:cNvSpPr/>
          <p:nvPr/>
        </p:nvSpPr>
        <p:spPr>
          <a:xfrm>
            <a:off x="4572000" y="2983680"/>
            <a:ext cx="213408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 Saisissez 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13"/>
          <p:cNvSpPr/>
          <p:nvPr/>
        </p:nvSpPr>
        <p:spPr>
          <a:xfrm>
            <a:off x="6802560" y="2983680"/>
            <a:ext cx="2134080" cy="33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Vous êtes identifié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Image 14"/>
          <p:cNvPicPr/>
          <p:nvPr/>
        </p:nvPicPr>
        <p:blipFill>
          <a:blip r:embed="rId2"/>
          <a:stretch/>
        </p:blipFill>
        <p:spPr>
          <a:xfrm>
            <a:off x="216000" y="4526640"/>
            <a:ext cx="1970280" cy="492480"/>
          </a:xfrm>
          <a:prstGeom prst="rect">
            <a:avLst/>
          </a:prstGeom>
          <a:ln>
            <a:noFill/>
          </a:ln>
        </p:spPr>
      </p:pic>
      <p:sp>
        <p:nvSpPr>
          <p:cNvPr id="58" name="CustomShape 14"/>
          <p:cNvSpPr/>
          <p:nvPr/>
        </p:nvSpPr>
        <p:spPr>
          <a:xfrm>
            <a:off x="134280" y="3481920"/>
            <a:ext cx="21340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le bouton FranceConnect 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15"/>
          <p:cNvSpPr/>
          <p:nvPr/>
        </p:nvSpPr>
        <p:spPr>
          <a:xfrm>
            <a:off x="2364840" y="3481920"/>
            <a:ext cx="21340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compte existant pour vous identifier : Impots.gouv.fr, Ameli.fr, Loggin LaPoste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16"/>
          <p:cNvSpPr/>
          <p:nvPr/>
        </p:nvSpPr>
        <p:spPr>
          <a:xfrm>
            <a:off x="4595040" y="3481920"/>
            <a:ext cx="21340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votre identifiant et mot de passe pour le compte sélectionné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17"/>
          <p:cNvSpPr/>
          <p:nvPr/>
        </p:nvSpPr>
        <p:spPr>
          <a:xfrm>
            <a:off x="6825600" y="3481920"/>
            <a:ext cx="21340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vous êtes désormais reconnu par le service en ligne</a:t>
            </a:r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Image 23"/>
          <p:cNvPicPr/>
          <p:nvPr/>
        </p:nvPicPr>
        <p:blipFill>
          <a:blip r:embed="rId3"/>
          <a:stretch/>
        </p:blipFill>
        <p:spPr>
          <a:xfrm>
            <a:off x="2444760" y="4452120"/>
            <a:ext cx="1687320" cy="938520"/>
          </a:xfrm>
          <a:prstGeom prst="rect">
            <a:avLst/>
          </a:prstGeom>
          <a:ln>
            <a:noFill/>
          </a:ln>
        </p:spPr>
      </p:pic>
      <p:pic>
        <p:nvPicPr>
          <p:cNvPr id="63" name="Image 24"/>
          <p:cNvPicPr/>
          <p:nvPr/>
        </p:nvPicPr>
        <p:blipFill>
          <a:blip r:embed="rId4"/>
          <a:stretch/>
        </p:blipFill>
        <p:spPr>
          <a:xfrm>
            <a:off x="4983120" y="4406760"/>
            <a:ext cx="1314000" cy="1053720"/>
          </a:xfrm>
          <a:prstGeom prst="rect">
            <a:avLst/>
          </a:prstGeom>
          <a:ln>
            <a:noFill/>
          </a:ln>
        </p:spPr>
      </p:pic>
      <p:pic>
        <p:nvPicPr>
          <p:cNvPr id="64" name="Image 25"/>
          <p:cNvPicPr/>
          <p:nvPr/>
        </p:nvPicPr>
        <p:blipFill>
          <a:blip r:embed="rId5"/>
          <a:stretch/>
        </p:blipFill>
        <p:spPr>
          <a:xfrm>
            <a:off x="7427520" y="4211640"/>
            <a:ext cx="930960" cy="1026720"/>
          </a:xfrm>
          <a:prstGeom prst="rect">
            <a:avLst/>
          </a:prstGeom>
          <a:ln>
            <a:noFill/>
          </a:ln>
        </p:spPr>
      </p:pic>
      <p:sp>
        <p:nvSpPr>
          <p:cNvPr id="65" name="CustomShape 18"/>
          <p:cNvSpPr/>
          <p:nvPr/>
        </p:nvSpPr>
        <p:spPr>
          <a:xfrm>
            <a:off x="628560" y="1236600"/>
            <a:ext cx="78865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Accédez simplement à vos services publics en ligne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seul bouton. Aucune inscription préalable.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19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628560" y="365040"/>
            <a:ext cx="8515080" cy="1325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S’authentifier avec un des 3 comptes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628560" y="1987920"/>
            <a:ext cx="7886520" cy="262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34FA3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plupart des internautes détiennent déjà des identités numériques, c’est pourquoi FranceConnect s’appuie actuellement sur 3 comptes existants 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4568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celle du compte impôts.gouv.fr,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4568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celle du compte d’assurance maladie  Améli.fr, 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4568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celle de La Poste-Loggin.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34FA3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Avec l’une des 3 identités, l’internaute peut accéder à d’autres services que ceux pour lesquels cette identité était initialement prévue.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3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628560" y="365040"/>
            <a:ext cx="828648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M’authentifier avec impots.gouv.fr 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Image 7"/>
          <p:cNvPicPr/>
          <p:nvPr/>
        </p:nvPicPr>
        <p:blipFill>
          <a:blip r:embed="rId2"/>
          <a:srcRect l="50098" t="19405" r="4844" b="19853"/>
          <a:stretch/>
        </p:blipFill>
        <p:spPr>
          <a:xfrm>
            <a:off x="501480" y="4367160"/>
            <a:ext cx="3190680" cy="2418840"/>
          </a:xfrm>
          <a:prstGeom prst="rect">
            <a:avLst/>
          </a:prstGeom>
          <a:ln>
            <a:noFill/>
          </a:ln>
        </p:spPr>
      </p:pic>
      <p:pic>
        <p:nvPicPr>
          <p:cNvPr id="73" name="Image 8"/>
          <p:cNvPicPr/>
          <p:nvPr/>
        </p:nvPicPr>
        <p:blipFill>
          <a:blip r:embed="rId3"/>
          <a:srcRect t="4602" b="72353"/>
          <a:stretch/>
        </p:blipFill>
        <p:spPr>
          <a:xfrm>
            <a:off x="825120" y="2742840"/>
            <a:ext cx="7650360" cy="991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4" name="TextShape 3"/>
          <p:cNvSpPr txBox="1"/>
          <p:nvPr/>
        </p:nvSpPr>
        <p:spPr>
          <a:xfrm>
            <a:off x="628560" y="1825560"/>
            <a:ext cx="7886520" cy="2541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34FA3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S’identifier avec IMPOTS.GOUV</a:t>
            </a:r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le portail des </a:t>
            </a:r>
            <a:r>
              <a:rPr lang="fr-FR" sz="16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4"/>
              </a:rPr>
              <a:t>impôts impots.gouv.fr </a:t>
            </a: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rendez-vous sur votre </a:t>
            </a:r>
            <a:r>
              <a:rPr lang="fr-FR" sz="16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 espace particulier » </a:t>
            </a:r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Puis diriger vous vers «  </a:t>
            </a:r>
            <a:r>
              <a:rPr lang="fr-FR" sz="16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création de mon espace particulier</a:t>
            </a: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» </a:t>
            </a:r>
          </a:p>
        </p:txBody>
      </p:sp>
      <p:pic>
        <p:nvPicPr>
          <p:cNvPr id="75" name="Image 10"/>
          <p:cNvPicPr/>
          <p:nvPr/>
        </p:nvPicPr>
        <p:blipFill>
          <a:blip r:embed="rId5"/>
          <a:srcRect l="55854" t="12535" r="28730" b="69172"/>
          <a:stretch/>
        </p:blipFill>
        <p:spPr>
          <a:xfrm>
            <a:off x="3934800" y="4244760"/>
            <a:ext cx="1729800" cy="1154160"/>
          </a:xfrm>
          <a:prstGeom prst="rect">
            <a:avLst/>
          </a:prstGeom>
          <a:ln>
            <a:noFill/>
          </a:ln>
        </p:spPr>
      </p:pic>
      <p:sp>
        <p:nvSpPr>
          <p:cNvPr id="76" name="CustomShape 4"/>
          <p:cNvSpPr/>
          <p:nvPr/>
        </p:nvSpPr>
        <p:spPr>
          <a:xfrm flipH="1">
            <a:off x="1543680" y="4822200"/>
            <a:ext cx="2391120" cy="142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5"/>
          <p:cNvSpPr/>
          <p:nvPr/>
        </p:nvSpPr>
        <p:spPr>
          <a:xfrm flipH="1" flipV="1">
            <a:off x="2054160" y="5419440"/>
            <a:ext cx="1879560" cy="69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8" name="Image 16"/>
          <p:cNvPicPr/>
          <p:nvPr/>
        </p:nvPicPr>
        <p:blipFill>
          <a:blip r:embed="rId6"/>
          <a:srcRect l="63289" t="21708" r="21193" b="57386"/>
          <a:stretch/>
        </p:blipFill>
        <p:spPr>
          <a:xfrm>
            <a:off x="3934800" y="5455800"/>
            <a:ext cx="1729800" cy="1310400"/>
          </a:xfrm>
          <a:prstGeom prst="rect">
            <a:avLst/>
          </a:prstGeom>
          <a:ln>
            <a:noFill/>
          </a:ln>
        </p:spPr>
      </p:pic>
      <p:sp>
        <p:nvSpPr>
          <p:cNvPr id="79" name="CustomShape 6"/>
          <p:cNvSpPr/>
          <p:nvPr/>
        </p:nvSpPr>
        <p:spPr>
          <a:xfrm>
            <a:off x="5742000" y="5729040"/>
            <a:ext cx="3303360" cy="102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fr-FR" sz="1400" b="0" i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À noter : Chaque membre d’un foyer fiscal peut avoir son compte personnel. Si votre conjoint a déjà un identifiant, assurez-vous de prendre le deuxième numéro de déclarant.</a:t>
            </a:r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Image 25"/>
          <p:cNvPicPr/>
          <p:nvPr/>
        </p:nvPicPr>
        <p:blipFill>
          <a:blip r:embed="rId7"/>
          <a:srcRect l="15285" t="48812" r="62874" b="15055"/>
          <a:stretch/>
        </p:blipFill>
        <p:spPr>
          <a:xfrm>
            <a:off x="6440400" y="4086360"/>
            <a:ext cx="1601640" cy="149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28560" y="365040"/>
            <a:ext cx="828648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M’authentifier avec Ameli.fr 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TextShape 3"/>
          <p:cNvSpPr txBox="1"/>
          <p:nvPr/>
        </p:nvSpPr>
        <p:spPr>
          <a:xfrm>
            <a:off x="628560" y="1825560"/>
            <a:ext cx="6752880" cy="4731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34FA3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 vous utilisez AMELI.FR </a:t>
            </a:r>
            <a:endParaRPr lang="fr-FR" sz="18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sur le portail de l’assurance maladie  </a:t>
            </a:r>
            <a:r>
              <a:rPr lang="fr-FR" sz="16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http://www.ameli.fr</a:t>
            </a:r>
            <a:r>
              <a:rPr lang="fr-FR" sz="16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/#</a:t>
            </a:r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sur «  </a:t>
            </a:r>
            <a:r>
              <a:rPr lang="fr-FR" sz="16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compte Ameli, Accédez à votre espace personnel</a:t>
            </a: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»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Puis sur « je crée mon compte »</a:t>
            </a: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Enfin renseignez vos informations personnelles : n° de sécurité sociale, date de naissance, nom, et code postal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code provisoire vous sera envoyé par courrier pour plus de sécurité </a:t>
            </a:r>
          </a:p>
          <a:p>
            <a:endParaRPr lang="fr-FR" sz="1600" b="0" strike="noStrike" spc="-1">
              <a:solidFill>
                <a:srgbClr val="034FA3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Image 1"/>
          <p:cNvPicPr/>
          <p:nvPr/>
        </p:nvPicPr>
        <p:blipFill>
          <a:blip r:embed="rId3"/>
          <a:srcRect l="19203" t="8220" r="67429" b="13239"/>
          <a:stretch/>
        </p:blipFill>
        <p:spPr>
          <a:xfrm>
            <a:off x="7524720" y="1585440"/>
            <a:ext cx="1390320" cy="4591080"/>
          </a:xfrm>
          <a:prstGeom prst="rect">
            <a:avLst/>
          </a:prstGeom>
          <a:ln>
            <a:noFill/>
          </a:ln>
        </p:spPr>
      </p:pic>
      <p:pic>
        <p:nvPicPr>
          <p:cNvPr id="85" name="Image 4"/>
          <p:cNvPicPr/>
          <p:nvPr/>
        </p:nvPicPr>
        <p:blipFill>
          <a:blip r:embed="rId4"/>
          <a:srcRect l="13646" t="30364" r="38874" b="17037"/>
          <a:stretch/>
        </p:blipFill>
        <p:spPr>
          <a:xfrm>
            <a:off x="528120" y="3143160"/>
            <a:ext cx="3333240" cy="2076120"/>
          </a:xfrm>
          <a:prstGeom prst="rect">
            <a:avLst/>
          </a:prstGeom>
          <a:ln>
            <a:noFill/>
          </a:ln>
        </p:spPr>
      </p:pic>
      <p:pic>
        <p:nvPicPr>
          <p:cNvPr id="86" name="Image 6"/>
          <p:cNvPicPr/>
          <p:nvPr/>
        </p:nvPicPr>
        <p:blipFill>
          <a:blip r:embed="rId5"/>
          <a:srcRect l="13439" t="30758" r="31775" b="7741"/>
          <a:stretch/>
        </p:blipFill>
        <p:spPr>
          <a:xfrm>
            <a:off x="4105440" y="3143160"/>
            <a:ext cx="3033000" cy="191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628560" y="365040"/>
            <a:ext cx="8286480" cy="1325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S’authentifier avec La Poste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628560" y="1766880"/>
            <a:ext cx="8515080" cy="466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34FA3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 vous utilisez la POSTE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68200">
              <a:lnSpc>
                <a:spcPct val="100000"/>
              </a:lnSpc>
              <a:spcBef>
                <a:spcPts val="499"/>
              </a:spcBef>
            </a:pPr>
            <a:r>
              <a:rPr lang="fr-FR" sz="1600" b="0" i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Poste est un partenaire FranceConnect. Vous pouvez utiliser votre identité numérique délivrée par La Poste pour bénéficier des services proposés par les administrations en ligne FranceConnectées.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Pour créer votre identité numérique La Poste, vous pouvez aller sur le portail de La Poste </a:t>
            </a:r>
            <a:r>
              <a:rPr lang="fr-FR" sz="16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https://www.idn.laposte.fr</a:t>
            </a:r>
            <a:r>
              <a:rPr lang="fr-FR" sz="1600" b="0" u="sng" strike="noStrike" spc="-1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/</a:t>
            </a: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34FA3"/>
              </a:buClr>
              <a:buFont typeface="Courier New"/>
              <a:buChar char="o"/>
            </a:pPr>
            <a:r>
              <a:rPr lang="fr-FR" sz="16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sur «  je m’inscris », saisissez votre adresse email et créez votre mot de passe 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300"/>
              </a:spcAft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Image 2"/>
          <p:cNvPicPr/>
          <p:nvPr/>
        </p:nvPicPr>
        <p:blipFill>
          <a:blip r:embed="rId3"/>
          <a:srcRect l="3043" t="44927" r="4754" b="12399"/>
          <a:stretch/>
        </p:blipFill>
        <p:spPr>
          <a:xfrm>
            <a:off x="1461960" y="3352680"/>
            <a:ext cx="6619680" cy="17233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 Les avantages de FranceConnect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628560" y="1366560"/>
            <a:ext cx="7886520" cy="14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34FA3"/>
              </a:buClr>
              <a:buFont typeface="Arial"/>
              <a:buChar char="•"/>
            </a:pPr>
            <a:r>
              <a:rPr lang="fr-FR" sz="18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FranceConnect  vous facilite les démarches en ligne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évitant de fournir sans cesse les mêmes justificatifs pour diverses démarches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évitant de devoir mémoriser et jongler avec de multiples identifiants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 évitant l’abandon des démarches au moment de la demande de création de compte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34FA3"/>
              </a:buClr>
              <a:buFont typeface="Courier New"/>
              <a:buChar char="o"/>
            </a:pPr>
            <a:r>
              <a:rPr lang="fr-FR" sz="1800" b="1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FranceConnect, c’est </a:t>
            </a:r>
            <a:r>
              <a:rPr lang="fr-FR" sz="18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connexion facilitée : vous accédez avec l’identifiant et le mot de passe de votre choix à tous les sites de l’administration.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fluidité des parcours web : authentifiés avec FranceConnect, vous êtes automatiquement reconnus  d’un site à l’autre (Mairie, Région, fournisseur d’eau, etc).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034FA3"/>
              </a:buClr>
              <a:buFont typeface="Courier New"/>
              <a:buChar char="o"/>
            </a:pPr>
            <a:r>
              <a:rPr lang="fr-FR" sz="1600" b="0" strike="noStrike" spc="-1">
                <a:solidFill>
                  <a:srgbClr val="034FA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L’assurance d’une relation de confiance : des données sécurisées.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88560" y="36504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449</Words>
  <Application>Microsoft Office PowerPoint</Application>
  <PresentationFormat>Affichage à l'écran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DejaVu Sans</vt:lpstr>
      <vt:lpstr>StarSymbol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VALERIE</dc:creator>
  <dc:description/>
  <cp:lastModifiedBy>Valerie</cp:lastModifiedBy>
  <cp:revision>2</cp:revision>
  <dcterms:created xsi:type="dcterms:W3CDTF">2017-10-16T11:34:41Z</dcterms:created>
  <dcterms:modified xsi:type="dcterms:W3CDTF">2017-10-24T08:16:22Z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